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90C0"/>
    <a:srgbClr val="ADA5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74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81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816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2D1311-FBA1-4465-BC1D-F871A6CBED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930A64-3629-4C5C-BA51-7191F894B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6923B32-E5EC-4A31-87B3-4DA5924D63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C47DA-D3D4-488E-BC84-F6449EDC4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87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656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5/5/2020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974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95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3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5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90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5/5/2020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67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5/5/2020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60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8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699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700" r:id="rId11"/>
    <p:sldLayoutId id="214748370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2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microsoft.com/office/2007/relationships/media" Target="../media/media2.m4a"/><Relationship Id="rId7" Type="http://schemas.openxmlformats.org/officeDocument/2006/relationships/image" Target="../media/image11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7.png"/><Relationship Id="rId4" Type="http://schemas.openxmlformats.org/officeDocument/2006/relationships/audio" Target="../media/media2.m4a"/><Relationship Id="rId9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ictionary.cambridge.org/vi/help/codes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8B547E-4FB7-4241-825E-D1E46A0A50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229" b="1501"/>
          <a:stretch/>
        </p:blipFill>
        <p:spPr>
          <a:xfrm>
            <a:off x="0" y="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9790" y="0"/>
            <a:ext cx="4662210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B6D4D1-B988-457E-986C-12FB1339E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9790" y="0"/>
            <a:ext cx="4662210" cy="6858000"/>
          </a:xfrm>
          <a:prstGeom prst="rect">
            <a:avLst/>
          </a:prstGeom>
          <a:solidFill>
            <a:srgbClr val="A996C6">
              <a:alpha val="40000"/>
            </a:srgb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93767" y="164592"/>
            <a:ext cx="4334256" cy="6528816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D43E5872-05E7-4E9B-991F-9CEF32EC2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4699" y="383539"/>
            <a:ext cx="4583836" cy="4688004"/>
          </a:xfrm>
        </p:spPr>
        <p:txBody>
          <a:bodyPr>
            <a:normAutofit/>
          </a:bodyPr>
          <a:lstStyle/>
          <a:p>
            <a:pPr algn="l"/>
            <a:r>
              <a:rPr lang="en-US" sz="6000" dirty="0">
                <a:solidFill>
                  <a:schemeClr val="tx1"/>
                </a:solidFill>
              </a:rPr>
              <a:t>Unit 9: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 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7200" dirty="0">
                <a:solidFill>
                  <a:schemeClr val="tx1"/>
                </a:solidFill>
              </a:rPr>
              <a:t>W</a:t>
            </a:r>
            <a:r>
              <a:rPr lang="en-US" sz="4400" dirty="0">
                <a:solidFill>
                  <a:schemeClr val="tx1"/>
                </a:solidFill>
              </a:rPr>
              <a:t>hat </a:t>
            </a:r>
            <a:r>
              <a:rPr lang="en-US" sz="11500" dirty="0">
                <a:solidFill>
                  <a:srgbClr val="ADA5B8"/>
                </a:solidFill>
              </a:rPr>
              <a:t>?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      are you 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      wearing</a:t>
            </a:r>
            <a:r>
              <a:rPr lang="en-US" sz="8000" dirty="0">
                <a:solidFill>
                  <a:schemeClr val="tx1"/>
                </a:solidFill>
              </a:rPr>
              <a:t>?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E4216FD-1CDE-4B34-8CB6-4A9C4C83A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4074" y="5228348"/>
            <a:ext cx="3793642" cy="97090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Present" panose="020B7200000000000000" pitchFamily="34" charset="0"/>
              </a:rPr>
              <a:t>Lesson one: Vocabulary</a:t>
            </a:r>
          </a:p>
        </p:txBody>
      </p:sp>
    </p:spTree>
    <p:extLst>
      <p:ext uri="{BB962C8B-B14F-4D97-AF65-F5344CB8AC3E}">
        <p14:creationId xmlns:p14="http://schemas.microsoft.com/office/powerpoint/2010/main" val="1600439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D888241-F1FA-4E23-A040-39D3DBBCD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8" t="9370" r="21359" b="24272"/>
          <a:stretch/>
        </p:blipFill>
        <p:spPr>
          <a:xfrm>
            <a:off x="2952806" y="2171009"/>
            <a:ext cx="5072612" cy="3417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2619" y="344014"/>
            <a:ext cx="54102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Shirt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2790548" y="1916533"/>
            <a:ext cx="5638800" cy="4267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5400000">
            <a:off x="2056130" y="1233219"/>
            <a:ext cx="4960886" cy="518882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 rot="3233948">
            <a:off x="2988620" y="708081"/>
            <a:ext cx="6116410" cy="3991171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 rot="3718463">
            <a:off x="6190053" y="746952"/>
            <a:ext cx="4662915" cy="3913430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 rot="8936370">
            <a:off x="5980856" y="2568497"/>
            <a:ext cx="4431841" cy="3757568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pic>
        <p:nvPicPr>
          <p:cNvPr id="10" name="Picture 3" descr="CRNRC001">
            <a:extLst>
              <a:ext uri="{FF2B5EF4-FFF2-40B4-BE49-F238E27FC236}">
                <a16:creationId xmlns:a16="http://schemas.microsoft.com/office/drawing/2014/main" id="{1A99E078-B1E8-41EE-80C8-69EA2552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3" y="203993"/>
            <a:ext cx="3225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RNRC013">
            <a:extLst>
              <a:ext uri="{FF2B5EF4-FFF2-40B4-BE49-F238E27FC236}">
                <a16:creationId xmlns:a16="http://schemas.microsoft.com/office/drawing/2014/main" id="{03F2DB2F-1D70-4B48-B97B-224331CDB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013323"/>
            <a:ext cx="27432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3386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AB0F5DA4-788E-4898-9CF2-5B9DC33B76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83" t="20324" r="21286" b="12492"/>
          <a:stretch/>
        </p:blipFill>
        <p:spPr>
          <a:xfrm>
            <a:off x="3266241" y="1954939"/>
            <a:ext cx="5567779" cy="3782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0" y="566745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Skirt</a:t>
            </a:r>
          </a:p>
        </p:txBody>
      </p:sp>
      <p:sp>
        <p:nvSpPr>
          <p:cNvPr id="5" name="Cloud 4"/>
          <p:cNvSpPr/>
          <p:nvPr/>
        </p:nvSpPr>
        <p:spPr>
          <a:xfrm>
            <a:off x="4705350" y="2445327"/>
            <a:ext cx="5105400" cy="3962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4533900" y="845127"/>
            <a:ext cx="5257800" cy="32004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loud 6"/>
          <p:cNvSpPr/>
          <p:nvPr/>
        </p:nvSpPr>
        <p:spPr>
          <a:xfrm>
            <a:off x="1981200" y="2635827"/>
            <a:ext cx="5334000" cy="3733800"/>
          </a:xfrm>
          <a:prstGeom prst="cloud">
            <a:avLst/>
          </a:prstGeom>
          <a:solidFill>
            <a:srgbClr val="C890C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1866900" y="1266815"/>
            <a:ext cx="5334000" cy="36576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RNRC001">
            <a:extLst>
              <a:ext uri="{FF2B5EF4-FFF2-40B4-BE49-F238E27FC236}">
                <a16:creationId xmlns:a16="http://schemas.microsoft.com/office/drawing/2014/main" id="{F27D2357-0C66-4B7F-B523-049BEC27D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77596"/>
            <a:ext cx="3225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CRNRC013">
            <a:extLst>
              <a:ext uri="{FF2B5EF4-FFF2-40B4-BE49-F238E27FC236}">
                <a16:creationId xmlns:a16="http://schemas.microsoft.com/office/drawing/2014/main" id="{493BABDA-C223-41A1-9335-58509484A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013323"/>
            <a:ext cx="27432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376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8AFC871-3E64-4B67-9A6A-C0226AF39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9" t="25890" r="21432" b="12104"/>
          <a:stretch/>
        </p:blipFill>
        <p:spPr>
          <a:xfrm>
            <a:off x="4064044" y="2681056"/>
            <a:ext cx="4019555" cy="29473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2543" y="304800"/>
            <a:ext cx="5715000" cy="11430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Scarf</a:t>
            </a:r>
          </a:p>
        </p:txBody>
      </p:sp>
      <p:sp>
        <p:nvSpPr>
          <p:cNvPr id="5" name="Cross 4"/>
          <p:cNvSpPr/>
          <p:nvPr/>
        </p:nvSpPr>
        <p:spPr>
          <a:xfrm>
            <a:off x="3260219" y="2055181"/>
            <a:ext cx="3200400" cy="3886200"/>
          </a:xfrm>
          <a:prstGeom prst="plus">
            <a:avLst/>
          </a:prstGeom>
          <a:solidFill>
            <a:srgbClr val="FFFF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ross 5"/>
          <p:cNvSpPr/>
          <p:nvPr/>
        </p:nvSpPr>
        <p:spPr>
          <a:xfrm>
            <a:off x="4038600" y="2057400"/>
            <a:ext cx="3200400" cy="3886200"/>
          </a:xfrm>
          <a:prstGeom prst="plus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ross 6"/>
          <p:cNvSpPr/>
          <p:nvPr/>
        </p:nvSpPr>
        <p:spPr>
          <a:xfrm>
            <a:off x="4860419" y="2055181"/>
            <a:ext cx="3200400" cy="3886200"/>
          </a:xfrm>
          <a:prstGeom prst="plus">
            <a:avLst/>
          </a:prstGeom>
          <a:solidFill>
            <a:srgbClr val="00B0F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ross 7"/>
          <p:cNvSpPr/>
          <p:nvPr/>
        </p:nvSpPr>
        <p:spPr>
          <a:xfrm>
            <a:off x="5682238" y="2055181"/>
            <a:ext cx="3200400" cy="3886200"/>
          </a:xfrm>
          <a:prstGeom prst="plus">
            <a:avLst/>
          </a:prstGeom>
          <a:solidFill>
            <a:srgbClr val="92D05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" descr="CRNRC001">
            <a:extLst>
              <a:ext uri="{FF2B5EF4-FFF2-40B4-BE49-F238E27FC236}">
                <a16:creationId xmlns:a16="http://schemas.microsoft.com/office/drawing/2014/main" id="{0F26A6E9-AD1B-4274-AF38-E290DAE4A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3" y="203993"/>
            <a:ext cx="3225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RNRC013">
            <a:extLst>
              <a:ext uri="{FF2B5EF4-FFF2-40B4-BE49-F238E27FC236}">
                <a16:creationId xmlns:a16="http://schemas.microsoft.com/office/drawing/2014/main" id="{96E4051B-3A91-4DCA-9539-69E51B75C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013323"/>
            <a:ext cx="27432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0058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F51204DF-C262-4D0A-ABC3-5C4AE128E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38" t="26996" r="16750" b="25730"/>
          <a:stretch/>
        </p:blipFill>
        <p:spPr>
          <a:xfrm>
            <a:off x="904187" y="1820449"/>
            <a:ext cx="10383625" cy="4388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0A80846-3528-476C-816A-ECFBB7A3AF54}"/>
              </a:ext>
            </a:extLst>
          </p:cNvPr>
          <p:cNvSpPr txBox="1"/>
          <p:nvPr/>
        </p:nvSpPr>
        <p:spPr>
          <a:xfrm>
            <a:off x="904187" y="763479"/>
            <a:ext cx="6588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Present" panose="020B7200000000000000" pitchFamily="34" charset="0"/>
              </a:rPr>
              <a:t>P</a:t>
            </a:r>
            <a:r>
              <a:rPr lang="en-US" sz="4400" dirty="0">
                <a:solidFill>
                  <a:srgbClr val="FFC000"/>
                </a:solidFill>
                <a:latin typeface=".VnPresent" panose="020B7200000000000000" pitchFamily="34" charset="0"/>
              </a:rPr>
              <a:t>a</a:t>
            </a:r>
            <a:r>
              <a:rPr lang="en-US" sz="4400" dirty="0">
                <a:solidFill>
                  <a:srgbClr val="00B0F0"/>
                </a:solidFill>
                <a:latin typeface=".VnPresent" panose="020B7200000000000000" pitchFamily="34" charset="0"/>
              </a:rPr>
              <a:t>r</a:t>
            </a:r>
            <a:r>
              <a:rPr lang="en-US" sz="4400" dirty="0">
                <a:solidFill>
                  <a:srgbClr val="7030A0"/>
                </a:solidFill>
                <a:latin typeface=".VnPresent" panose="020B7200000000000000" pitchFamily="34" charset="0"/>
              </a:rPr>
              <a:t>t</a:t>
            </a:r>
            <a:r>
              <a:rPr lang="en-US" sz="4400" dirty="0">
                <a:latin typeface=".VnPresent" panose="020B7200000000000000" pitchFamily="34" charset="0"/>
              </a:rPr>
              <a:t> </a:t>
            </a:r>
            <a:r>
              <a:rPr lang="en-US" sz="4400" dirty="0">
                <a:solidFill>
                  <a:srgbClr val="92D050"/>
                </a:solidFill>
                <a:latin typeface=".VnPresent" panose="020B7200000000000000" pitchFamily="34" charset="0"/>
              </a:rPr>
              <a:t>3</a:t>
            </a:r>
            <a:r>
              <a:rPr lang="en-US" sz="4400" dirty="0">
                <a:latin typeface=".VnPresent" panose="020B7200000000000000" pitchFamily="34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.VnPresent" panose="020B7200000000000000" pitchFamily="34" charset="0"/>
              </a:rPr>
              <a:t>Exercises</a:t>
            </a:r>
            <a:r>
              <a:rPr lang="en-US" sz="2400" dirty="0">
                <a:latin typeface=".VnPresent" panose="020B7200000000000000" pitchFamily="34" charset="0"/>
              </a:rPr>
              <a:t> (Wordbook page 60)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169B23B8-E85D-43D8-BF00-05CF6FD05D60}"/>
              </a:ext>
            </a:extLst>
          </p:cNvPr>
          <p:cNvSpPr txBox="1"/>
          <p:nvPr/>
        </p:nvSpPr>
        <p:spPr>
          <a:xfrm>
            <a:off x="5752728" y="3710863"/>
            <a:ext cx="33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5B98213-CBAB-43EA-930A-95021F9FFC8F}"/>
              </a:ext>
            </a:extLst>
          </p:cNvPr>
          <p:cNvSpPr txBox="1"/>
          <p:nvPr/>
        </p:nvSpPr>
        <p:spPr>
          <a:xfrm>
            <a:off x="3321726" y="5390222"/>
            <a:ext cx="33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F1FFABD-87C4-4CF4-BBD6-9806C015893F}"/>
              </a:ext>
            </a:extLst>
          </p:cNvPr>
          <p:cNvSpPr txBox="1"/>
          <p:nvPr/>
        </p:nvSpPr>
        <p:spPr>
          <a:xfrm>
            <a:off x="2061096" y="4920270"/>
            <a:ext cx="33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A8AD7D9-E668-441C-BBEB-E2CD17A8409D}"/>
              </a:ext>
            </a:extLst>
          </p:cNvPr>
          <p:cNvSpPr txBox="1"/>
          <p:nvPr/>
        </p:nvSpPr>
        <p:spPr>
          <a:xfrm>
            <a:off x="3321726" y="3818875"/>
            <a:ext cx="337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5143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775C57A4-34F0-44A4-BD46-7FCBE2C77E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46" t="11133" r="19847" b="14304"/>
          <a:stretch/>
        </p:blipFill>
        <p:spPr>
          <a:xfrm>
            <a:off x="1284968" y="1661190"/>
            <a:ext cx="9622063" cy="4637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B835718B-8596-498C-8EAC-138C900C0DFA}"/>
              </a:ext>
            </a:extLst>
          </p:cNvPr>
          <p:cNvSpPr txBox="1"/>
          <p:nvPr/>
        </p:nvSpPr>
        <p:spPr>
          <a:xfrm>
            <a:off x="904187" y="763479"/>
            <a:ext cx="6588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Present" panose="020B7200000000000000" pitchFamily="34" charset="0"/>
              </a:rPr>
              <a:t>P</a:t>
            </a:r>
            <a:r>
              <a:rPr lang="en-US" sz="4400" dirty="0">
                <a:solidFill>
                  <a:srgbClr val="FFC000"/>
                </a:solidFill>
                <a:latin typeface=".VnPresent" panose="020B7200000000000000" pitchFamily="34" charset="0"/>
              </a:rPr>
              <a:t>a</a:t>
            </a:r>
            <a:r>
              <a:rPr lang="en-US" sz="4400" dirty="0">
                <a:solidFill>
                  <a:srgbClr val="00B0F0"/>
                </a:solidFill>
                <a:latin typeface=".VnPresent" panose="020B7200000000000000" pitchFamily="34" charset="0"/>
              </a:rPr>
              <a:t>r</a:t>
            </a:r>
            <a:r>
              <a:rPr lang="en-US" sz="4400" dirty="0">
                <a:solidFill>
                  <a:srgbClr val="7030A0"/>
                </a:solidFill>
                <a:latin typeface=".VnPresent" panose="020B7200000000000000" pitchFamily="34" charset="0"/>
              </a:rPr>
              <a:t>t</a:t>
            </a:r>
            <a:r>
              <a:rPr lang="en-US" sz="4400" dirty="0">
                <a:latin typeface=".VnPresent" panose="020B7200000000000000" pitchFamily="34" charset="0"/>
              </a:rPr>
              <a:t> </a:t>
            </a:r>
            <a:r>
              <a:rPr lang="en-US" sz="4400" dirty="0">
                <a:solidFill>
                  <a:srgbClr val="92D050"/>
                </a:solidFill>
                <a:latin typeface=".VnPresent" panose="020B7200000000000000" pitchFamily="34" charset="0"/>
              </a:rPr>
              <a:t>3</a:t>
            </a:r>
            <a:r>
              <a:rPr lang="en-US" sz="4400" dirty="0">
                <a:latin typeface=".VnPresent" panose="020B7200000000000000" pitchFamily="34" charset="0"/>
              </a:rPr>
              <a:t>: </a:t>
            </a:r>
            <a:r>
              <a:rPr lang="en-US" sz="3200" dirty="0">
                <a:solidFill>
                  <a:srgbClr val="FF0000"/>
                </a:solidFill>
                <a:latin typeface=".VnPresent" panose="020B7200000000000000" pitchFamily="34" charset="0"/>
              </a:rPr>
              <a:t>Exercises</a:t>
            </a:r>
            <a:r>
              <a:rPr lang="en-US" sz="2400" dirty="0">
                <a:latin typeface=".VnPresent" panose="020B7200000000000000" pitchFamily="34" charset="0"/>
              </a:rPr>
              <a:t> (Wordbook page 60)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104A87F-2834-4B7C-8CA3-71023A327741}"/>
              </a:ext>
            </a:extLst>
          </p:cNvPr>
          <p:cNvSpPr txBox="1"/>
          <p:nvPr/>
        </p:nvSpPr>
        <p:spPr>
          <a:xfrm>
            <a:off x="4448175" y="4457700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Webdings" panose="05030102010509060703" pitchFamily="18" charset="2"/>
              </a:rPr>
              <a:t>a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9D5D64A-8B64-4636-8901-6D163BFF34A9}"/>
              </a:ext>
            </a:extLst>
          </p:cNvPr>
          <p:cNvSpPr txBox="1"/>
          <p:nvPr/>
        </p:nvSpPr>
        <p:spPr>
          <a:xfrm>
            <a:off x="9172575" y="3095625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Webdings" panose="05030102010509060703" pitchFamily="18" charset="2"/>
              </a:rPr>
              <a:t>a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E015AA9-A1BC-44C0-B6F2-6166A48A5DF9}"/>
              </a:ext>
            </a:extLst>
          </p:cNvPr>
          <p:cNvSpPr txBox="1"/>
          <p:nvPr/>
        </p:nvSpPr>
        <p:spPr>
          <a:xfrm>
            <a:off x="9258300" y="4457700"/>
            <a:ext cx="44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Webdings" panose="05030102010509060703" pitchFamily="18" charset="2"/>
              </a:rPr>
              <a:t>a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98587ED-8221-44D8-9CA9-8169D361C09A}"/>
              </a:ext>
            </a:extLst>
          </p:cNvPr>
          <p:cNvSpPr txBox="1"/>
          <p:nvPr/>
        </p:nvSpPr>
        <p:spPr>
          <a:xfrm>
            <a:off x="4476750" y="5870344"/>
            <a:ext cx="44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Webdings" panose="05030102010509060703" pitchFamily="18" charset="2"/>
              </a:rPr>
              <a:t>r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FA5FF5DD-65A5-40A6-957E-00AD90CA81E6}"/>
              </a:ext>
            </a:extLst>
          </p:cNvPr>
          <p:cNvSpPr txBox="1"/>
          <p:nvPr/>
        </p:nvSpPr>
        <p:spPr>
          <a:xfrm>
            <a:off x="9267825" y="5870344"/>
            <a:ext cx="447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Webdings" panose="05030102010509060703" pitchFamily="18" charset="2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760310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auernbar">
            <a:extLst>
              <a:ext uri="{FF2B5EF4-FFF2-40B4-BE49-F238E27FC236}">
                <a16:creationId xmlns:a16="http://schemas.microsoft.com/office/drawing/2014/main" id="{CC48619A-1EF3-44FE-A729-E2E39D6B4A6E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38240" y="4733527"/>
            <a:ext cx="4648200" cy="1631950"/>
          </a:xfrm>
          <a:noFill/>
        </p:spPr>
      </p:pic>
      <p:pic>
        <p:nvPicPr>
          <p:cNvPr id="24579" name="Picture 3" descr="CRNRC001">
            <a:extLst>
              <a:ext uri="{FF2B5EF4-FFF2-40B4-BE49-F238E27FC236}">
                <a16:creationId xmlns:a16="http://schemas.microsoft.com/office/drawing/2014/main" id="{0C65380E-CD1B-415F-8F70-119593CA7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12" y="108743"/>
            <a:ext cx="3225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CRNRC013">
            <a:extLst>
              <a:ext uri="{FF2B5EF4-FFF2-40B4-BE49-F238E27FC236}">
                <a16:creationId xmlns:a16="http://schemas.microsoft.com/office/drawing/2014/main" id="{FC70DDDF-6E94-42FC-BA67-EAF56D31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013323"/>
            <a:ext cx="27432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8" descr="DECOR028">
            <a:extLst>
              <a:ext uri="{FF2B5EF4-FFF2-40B4-BE49-F238E27FC236}">
                <a16:creationId xmlns:a16="http://schemas.microsoft.com/office/drawing/2014/main" id="{ABA5C281-4977-4962-B2D8-241B45684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86" y="4451747"/>
            <a:ext cx="990600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9" descr="DECOR028">
            <a:extLst>
              <a:ext uri="{FF2B5EF4-FFF2-40B4-BE49-F238E27FC236}">
                <a16:creationId xmlns:a16="http://schemas.microsoft.com/office/drawing/2014/main" id="{9C6BB654-6E3B-4078-BB7A-5F18C9753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7" y="3429000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0" descr="DECOR028">
            <a:extLst>
              <a:ext uri="{FF2B5EF4-FFF2-40B4-BE49-F238E27FC236}">
                <a16:creationId xmlns:a16="http://schemas.microsoft.com/office/drawing/2014/main" id="{C375D58E-F43B-4D07-820A-63C0B8CC1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783" y="1235472"/>
            <a:ext cx="8159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2" descr="DECOR028">
            <a:extLst>
              <a:ext uri="{FF2B5EF4-FFF2-40B4-BE49-F238E27FC236}">
                <a16:creationId xmlns:a16="http://schemas.microsoft.com/office/drawing/2014/main" id="{50AF1AD3-DF22-47D8-8113-5BEA24DE9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070" y="5245496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C503AB9D-7D37-4543-96E5-D3A168F78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488" y="2506555"/>
            <a:ext cx="766353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cs typeface="Arial" panose="020B0604020202020204" pitchFamily="34" charset="0"/>
              </a:rPr>
              <a:t>Good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cs typeface="Arial" panose="020B0604020202020204" pitchFamily="34" charset="0"/>
              </a:rPr>
              <a:t> bye everyone!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Avo" pitchFamily="2" charset="0"/>
                <a:cs typeface="Arial" panose="020B0604020202020204" pitchFamily="34" charset="0"/>
              </a:rPr>
              <a:t>Don’t forget to do your exercises.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baseline="0" dirty="0">
                <a:solidFill>
                  <a:srgbClr val="0000FF"/>
                </a:solidFill>
                <a:latin typeface="VNI-Avo" pitchFamily="2" charset="0"/>
                <a:cs typeface="Arial" panose="020B0604020202020204" pitchFamily="34" charset="0"/>
              </a:rPr>
              <a:t>Stay</a:t>
            </a:r>
            <a:r>
              <a:rPr lang="en-US" altLang="en-US" sz="3600" b="1" dirty="0">
                <a:solidFill>
                  <a:srgbClr val="0000FF"/>
                </a:solidFill>
                <a:latin typeface="VNI-Avo" pitchFamily="2" charset="0"/>
                <a:cs typeface="Arial" panose="020B0604020202020204" pitchFamily="34" charset="0"/>
              </a:rPr>
              <a:t> at home and be safe! 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VNI-Avo" pitchFamily="2" charset="0"/>
              <a:cs typeface="Arial" panose="020B0604020202020204" pitchFamily="34" charset="0"/>
            </a:endParaRPr>
          </a:p>
        </p:txBody>
      </p:sp>
      <p:pic>
        <p:nvPicPr>
          <p:cNvPr id="16" name="Picture 12" descr="DECOR028">
            <a:extLst>
              <a:ext uri="{FF2B5EF4-FFF2-40B4-BE49-F238E27FC236}">
                <a16:creationId xmlns:a16="http://schemas.microsoft.com/office/drawing/2014/main" id="{192D9C43-F0ED-477B-91D3-8E0AFDA62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026" y="894579"/>
            <a:ext cx="503273" cy="446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 descr="DECOR028">
            <a:extLst>
              <a:ext uri="{FF2B5EF4-FFF2-40B4-BE49-F238E27FC236}">
                <a16:creationId xmlns:a16="http://schemas.microsoft.com/office/drawing/2014/main" id="{E1BBB3A2-447B-4D7D-87B1-01A8AF9EA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440" y="142589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Em yeu truong emcloi">
            <a:hlinkClick r:id="" action="ppaction://media"/>
            <a:extLst>
              <a:ext uri="{FF2B5EF4-FFF2-40B4-BE49-F238E27FC236}">
                <a16:creationId xmlns:a16="http://schemas.microsoft.com/office/drawing/2014/main" id="{44FA5A7D-4950-4494-95DE-CA31E2C147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212885" y="6464300"/>
            <a:ext cx="487363" cy="487363"/>
          </a:xfrm>
          <a:prstGeom prst="rect">
            <a:avLst/>
          </a:prstGeom>
        </p:spPr>
      </p:pic>
      <p:pic>
        <p:nvPicPr>
          <p:cNvPr id="2" name="Âm thanh 1">
            <a:hlinkClick r:id="" action="ppaction://media"/>
            <a:extLst>
              <a:ext uri="{FF2B5EF4-FFF2-40B4-BE49-F238E27FC236}">
                <a16:creationId xmlns:a16="http://schemas.microsoft.com/office/drawing/2014/main" id="{FB95FC8F-3B05-4B50-B7A5-3A247763BD0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19">
        <p14:ferris dir="l"/>
      </p:transition>
    </mc:Choice>
    <mc:Fallback xmlns="">
      <p:transition spd="slow" advTm="180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77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7787"/>
                            </p:stCondLst>
                            <p:childTnLst>
                              <p:par>
                                <p:cTn id="29" presetID="3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8787"/>
                            </p:stCondLst>
                            <p:childTnLst>
                              <p:par>
                                <p:cTn id="36" presetID="3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 isNarration="1"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4" grpId="1"/>
      <p:bldP spid="14" grpId="2"/>
      <p:bldP spid="14" grpId="3"/>
    </p:bldLst>
  </p:timing>
  <p:extLst>
    <p:ext uri="{E180D4A7-C9FB-4DFB-919C-405C955672EB}">
      <p14:showEvtLst xmlns:p14="http://schemas.microsoft.com/office/powerpoint/2010/main">
        <p14:playEvt time="15" objId="4"/>
        <p14:stopEvt time="18019" objId="4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D994CE1-2DDF-4F45-859F-B967D522F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1" t="22395" r="18592" b="41618"/>
          <a:stretch/>
        </p:blipFill>
        <p:spPr>
          <a:xfrm>
            <a:off x="386720" y="1367161"/>
            <a:ext cx="11418559" cy="3588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5854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E34570A1-520F-49E4-B72A-425E0196D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83" t="20324" r="21286" b="12492"/>
          <a:stretch/>
        </p:blipFill>
        <p:spPr>
          <a:xfrm>
            <a:off x="470518" y="944321"/>
            <a:ext cx="7315200" cy="4969357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8BFBE0E7-0D6A-4126-8628-E9EF714F7DFE}"/>
              </a:ext>
            </a:extLst>
          </p:cNvPr>
          <p:cNvSpPr/>
          <p:nvPr/>
        </p:nvSpPr>
        <p:spPr>
          <a:xfrm>
            <a:off x="8262150" y="944321"/>
            <a:ext cx="34593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Skirt </a:t>
            </a:r>
            <a:r>
              <a:rPr lang="en-US" sz="200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80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sz="280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skɜːt</a:t>
            </a:r>
            <a:r>
              <a:rPr lang="en-US" sz="280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endParaRPr lang="en-US" sz="6000" b="0" i="0" dirty="0">
              <a:solidFill>
                <a:srgbClr val="1D2A57"/>
              </a:solidFill>
              <a:effectLst/>
              <a:latin typeface="Arial" panose="020B0604020202020204" pitchFamily="34" charset="0"/>
            </a:endParaRPr>
          </a:p>
          <a:p>
            <a:r>
              <a:rPr lang="en-US" b="1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noun</a:t>
            </a:r>
            <a:endParaRPr lang="en-US" b="0" i="0" dirty="0">
              <a:solidFill>
                <a:srgbClr val="1D2A5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5A99C48-4538-4620-8098-8955A6E4A402}"/>
              </a:ext>
            </a:extLst>
          </p:cNvPr>
          <p:cNvSpPr txBox="1"/>
          <p:nvPr/>
        </p:nvSpPr>
        <p:spPr>
          <a:xfrm>
            <a:off x="8034290" y="2361457"/>
            <a:ext cx="225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+mj-lt"/>
              </a:rPr>
              <a:t>Definition: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CDC79380-F1CD-4DF0-A632-AD338703DB33}"/>
              </a:ext>
            </a:extLst>
          </p:cNvPr>
          <p:cNvSpPr txBox="1"/>
          <p:nvPr/>
        </p:nvSpPr>
        <p:spPr>
          <a:xfrm>
            <a:off x="8194089" y="2876359"/>
            <a:ext cx="3545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+mj-lt"/>
              </a:rPr>
              <a:t>A piece of clothing, usually wear by girls, and does not have legs.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B56C537-81E7-41AC-B515-D5AA0FC19702}"/>
              </a:ext>
            </a:extLst>
          </p:cNvPr>
          <p:cNvSpPr txBox="1"/>
          <p:nvPr/>
        </p:nvSpPr>
        <p:spPr>
          <a:xfrm>
            <a:off x="8034290" y="3942546"/>
            <a:ext cx="225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+mj-lt"/>
              </a:rPr>
              <a:t>Example: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1E4036E-596E-4830-AB0C-F6D95ECD1D06}"/>
              </a:ext>
            </a:extLst>
          </p:cNvPr>
          <p:cNvSpPr txBox="1"/>
          <p:nvPr/>
        </p:nvSpPr>
        <p:spPr>
          <a:xfrm>
            <a:off x="8194089" y="4454735"/>
            <a:ext cx="3459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My friend, Linh, has a pink and yellow skirt. </a:t>
            </a:r>
          </a:p>
        </p:txBody>
      </p:sp>
    </p:spTree>
    <p:extLst>
      <p:ext uri="{BB962C8B-B14F-4D97-AF65-F5344CB8AC3E}">
        <p14:creationId xmlns:p14="http://schemas.microsoft.com/office/powerpoint/2010/main" val="8161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C3CE1CC-78B3-4DC0-A8FC-73B511CD24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19" t="25890" r="21432" b="12104"/>
          <a:stretch/>
        </p:blipFill>
        <p:spPr>
          <a:xfrm>
            <a:off x="497148" y="983202"/>
            <a:ext cx="7297446" cy="4891596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47D61DFA-27EC-4F5E-9E9F-936CCB74D539}"/>
              </a:ext>
            </a:extLst>
          </p:cNvPr>
          <p:cNvSpPr/>
          <p:nvPr/>
        </p:nvSpPr>
        <p:spPr>
          <a:xfrm>
            <a:off x="8214360" y="1001490"/>
            <a:ext cx="352487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1D2A57"/>
                </a:solidFill>
                <a:latin typeface=".VnArial" panose="020B7200000000000000" pitchFamily="34" charset="0"/>
              </a:rPr>
              <a:t>S</a:t>
            </a:r>
            <a:r>
              <a:rPr lang="en-US" sz="4800" b="0" i="0" dirty="0">
                <a:solidFill>
                  <a:srgbClr val="1D2A57"/>
                </a:solidFill>
                <a:effectLst/>
                <a:latin typeface=".VnArial" panose="020B7200000000000000" pitchFamily="34" charset="0"/>
              </a:rPr>
              <a:t>carf</a:t>
            </a:r>
          </a:p>
          <a:p>
            <a:r>
              <a:rPr lang="en-US" sz="2000" b="1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noun</a:t>
            </a:r>
            <a:endParaRPr lang="en-US" sz="2000" b="0" i="0" dirty="0">
              <a:solidFill>
                <a:srgbClr val="1D2A5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EED0F0CB-4773-4912-9795-9A8A22EC9F4C}"/>
              </a:ext>
            </a:extLst>
          </p:cNvPr>
          <p:cNvSpPr/>
          <p:nvPr/>
        </p:nvSpPr>
        <p:spPr>
          <a:xfrm>
            <a:off x="9927324" y="127559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sz="2800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skɑːrf</a:t>
            </a:r>
            <a:r>
              <a:rPr lang="en-US" sz="2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endParaRPr lang="en-US" sz="28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D77A7C6-69D5-4D7D-8C5A-76F01138FE70}"/>
              </a:ext>
            </a:extLst>
          </p:cNvPr>
          <p:cNvSpPr txBox="1"/>
          <p:nvPr/>
        </p:nvSpPr>
        <p:spPr>
          <a:xfrm>
            <a:off x="8034290" y="2361457"/>
            <a:ext cx="225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+mj-lt"/>
              </a:rPr>
              <a:t>Definition: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0569458C-3626-404D-AD96-69D5C8030D6E}"/>
              </a:ext>
            </a:extLst>
          </p:cNvPr>
          <p:cNvSpPr txBox="1"/>
          <p:nvPr/>
        </p:nvSpPr>
        <p:spPr>
          <a:xfrm>
            <a:off x="8194089" y="2876359"/>
            <a:ext cx="3545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+mj-lt"/>
              </a:rPr>
              <a:t>A piece of clothing, usually wear when it’s cold to keep your neck warm.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50A4B4A-A69D-448B-B855-ED8DECA1A977}"/>
              </a:ext>
            </a:extLst>
          </p:cNvPr>
          <p:cNvSpPr txBox="1"/>
          <p:nvPr/>
        </p:nvSpPr>
        <p:spPr>
          <a:xfrm>
            <a:off x="8034290" y="3942546"/>
            <a:ext cx="225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+mj-lt"/>
              </a:rPr>
              <a:t>Example: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6EE1BFE-206F-4718-8E33-B69883E96FC4}"/>
              </a:ext>
            </a:extLst>
          </p:cNvPr>
          <p:cNvSpPr txBox="1"/>
          <p:nvPr/>
        </p:nvSpPr>
        <p:spPr>
          <a:xfrm>
            <a:off x="8194089" y="4454735"/>
            <a:ext cx="3459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It’s snowy, so, my mom tell me to put on a scarf.</a:t>
            </a:r>
          </a:p>
        </p:txBody>
      </p:sp>
    </p:spTree>
    <p:extLst>
      <p:ext uri="{BB962C8B-B14F-4D97-AF65-F5344CB8AC3E}">
        <p14:creationId xmlns:p14="http://schemas.microsoft.com/office/powerpoint/2010/main" val="177131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8DAC5D0-326F-49E7-9CE6-02519A23F4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76" t="20934" r="22150" b="12533"/>
          <a:stretch/>
        </p:blipFill>
        <p:spPr>
          <a:xfrm>
            <a:off x="475488" y="969264"/>
            <a:ext cx="7351776" cy="4919472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F1890492-D72F-458C-8222-08120BFFC9EF}"/>
              </a:ext>
            </a:extLst>
          </p:cNvPr>
          <p:cNvSpPr/>
          <p:nvPr/>
        </p:nvSpPr>
        <p:spPr>
          <a:xfrm>
            <a:off x="8227233" y="960120"/>
            <a:ext cx="20726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1D2A57"/>
                </a:solidFill>
                <a:latin typeface="Arial" panose="020B0604020202020204" pitchFamily="34" charset="0"/>
              </a:rPr>
              <a:t>J</a:t>
            </a:r>
            <a:r>
              <a:rPr lang="en-US" sz="4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eans</a:t>
            </a:r>
          </a:p>
          <a:p>
            <a:r>
              <a:rPr lang="en-US" sz="2000" b="1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noun</a:t>
            </a:r>
            <a:r>
              <a:rPr lang="en-US" sz="20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2000" b="0" i="0" u="none" strike="noStrike" dirty="0">
                <a:solidFill>
                  <a:srgbClr val="1D2A57"/>
                </a:solidFill>
                <a:effectLst/>
                <a:latin typeface="Arial" panose="020B0604020202020204" pitchFamily="34" charset="0"/>
                <a:hlinkClick r:id="rId4"/>
              </a:rPr>
              <a:t>[ plural ]</a:t>
            </a:r>
            <a:endParaRPr lang="en-US" sz="2000" b="0" i="0" dirty="0">
              <a:solidFill>
                <a:srgbClr val="1D2A5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2F4772A4-78B4-490F-9389-28AC47B17652}"/>
              </a:ext>
            </a:extLst>
          </p:cNvPr>
          <p:cNvSpPr/>
          <p:nvPr/>
        </p:nvSpPr>
        <p:spPr>
          <a:xfrm>
            <a:off x="10063585" y="1184260"/>
            <a:ext cx="1438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/</a:t>
            </a:r>
            <a:r>
              <a:rPr lang="en-US" sz="2800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dʒiːnz</a:t>
            </a:r>
            <a:r>
              <a:rPr lang="en-US" sz="2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endParaRPr lang="en-US" sz="28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260964B1-CBF1-42D4-AD2D-41D2FD76DFC6}"/>
              </a:ext>
            </a:extLst>
          </p:cNvPr>
          <p:cNvSpPr txBox="1"/>
          <p:nvPr/>
        </p:nvSpPr>
        <p:spPr>
          <a:xfrm>
            <a:off x="8034290" y="2361457"/>
            <a:ext cx="225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+mj-lt"/>
              </a:rPr>
              <a:t>Definition: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BB7048D-DCED-43B7-8DA4-0AC7A72CE27F}"/>
              </a:ext>
            </a:extLst>
          </p:cNvPr>
          <p:cNvSpPr txBox="1"/>
          <p:nvPr/>
        </p:nvSpPr>
        <p:spPr>
          <a:xfrm>
            <a:off x="8194089" y="2876359"/>
            <a:ext cx="3545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+mj-lt"/>
              </a:rPr>
              <a:t>A thicker, stronger pants. Usually made of cotton. You, sometimes, wear jeans to school on party days. 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3E5422A-857C-497A-A3DE-6D4B2E731A76}"/>
              </a:ext>
            </a:extLst>
          </p:cNvPr>
          <p:cNvSpPr txBox="1"/>
          <p:nvPr/>
        </p:nvSpPr>
        <p:spPr>
          <a:xfrm>
            <a:off x="8034290" y="4222258"/>
            <a:ext cx="225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+mj-lt"/>
              </a:rPr>
              <a:t>Example: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34AC95B6-C3C9-4379-BABB-23B3A0C17FF3}"/>
              </a:ext>
            </a:extLst>
          </p:cNvPr>
          <p:cNvSpPr txBox="1"/>
          <p:nvPr/>
        </p:nvSpPr>
        <p:spPr>
          <a:xfrm>
            <a:off x="8194089" y="4734447"/>
            <a:ext cx="3459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My father has a blue jeans in his cabinet. </a:t>
            </a:r>
          </a:p>
        </p:txBody>
      </p:sp>
    </p:spTree>
    <p:extLst>
      <p:ext uri="{BB962C8B-B14F-4D97-AF65-F5344CB8AC3E}">
        <p14:creationId xmlns:p14="http://schemas.microsoft.com/office/powerpoint/2010/main" val="416899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BD783B76-80AA-4C6E-9AEE-01236EDA2B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8" t="24854" r="22015" b="13200"/>
          <a:stretch/>
        </p:blipFill>
        <p:spPr>
          <a:xfrm>
            <a:off x="479392" y="976544"/>
            <a:ext cx="7359589" cy="4976199"/>
          </a:xfrm>
          <a:prstGeom prst="rect">
            <a:avLst/>
          </a:prstGeom>
        </p:spPr>
      </p:pic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74A82A3B-FD4F-4E51-83FC-EFD5391BF935}"/>
              </a:ext>
            </a:extLst>
          </p:cNvPr>
          <p:cNvSpPr/>
          <p:nvPr/>
        </p:nvSpPr>
        <p:spPr>
          <a:xfrm>
            <a:off x="8205838" y="976544"/>
            <a:ext cx="170155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1D2A57"/>
                </a:solidFill>
                <a:latin typeface="Arial" panose="020B0604020202020204" pitchFamily="34" charset="0"/>
              </a:rPr>
              <a:t>B</a:t>
            </a:r>
            <a:r>
              <a:rPr lang="en-US" sz="4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oot</a:t>
            </a:r>
          </a:p>
          <a:p>
            <a:r>
              <a:rPr lang="en-US" sz="2000" b="1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noun</a:t>
            </a:r>
            <a:endParaRPr lang="en-US" sz="2000" b="0" i="0" cap="all" dirty="0">
              <a:solidFill>
                <a:srgbClr val="1D2A57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962567EC-3262-4685-9BB9-35ECDF954D9B}"/>
              </a:ext>
            </a:extLst>
          </p:cNvPr>
          <p:cNvSpPr/>
          <p:nvPr/>
        </p:nvSpPr>
        <p:spPr>
          <a:xfrm>
            <a:off x="9692206" y="1169240"/>
            <a:ext cx="1208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/</a:t>
            </a:r>
            <a:r>
              <a:rPr lang="en-US" sz="3200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buːt</a:t>
            </a:r>
            <a:r>
              <a:rPr lang="en-US" sz="32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endParaRPr lang="en-US" sz="3200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D3A07E6-4226-4D8B-8262-8B8A6B42A54C}"/>
              </a:ext>
            </a:extLst>
          </p:cNvPr>
          <p:cNvSpPr txBox="1"/>
          <p:nvPr/>
        </p:nvSpPr>
        <p:spPr>
          <a:xfrm>
            <a:off x="8034290" y="2341663"/>
            <a:ext cx="225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+mj-lt"/>
              </a:rPr>
              <a:t>Definition: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4763A7BF-658C-4640-B9AA-EE3608B9BA53}"/>
              </a:ext>
            </a:extLst>
          </p:cNvPr>
          <p:cNvSpPr txBox="1"/>
          <p:nvPr/>
        </p:nvSpPr>
        <p:spPr>
          <a:xfrm>
            <a:off x="8194089" y="2876359"/>
            <a:ext cx="3545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+mj-lt"/>
              </a:rPr>
              <a:t>A shoe that has high ankle covering for the foot and some of the leg. It’s usually made of leather or rubber.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12920689-FD9A-4C57-844B-B9C0240F5842}"/>
              </a:ext>
            </a:extLst>
          </p:cNvPr>
          <p:cNvSpPr txBox="1"/>
          <p:nvPr/>
        </p:nvSpPr>
        <p:spPr>
          <a:xfrm>
            <a:off x="8034290" y="4127212"/>
            <a:ext cx="225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+mj-lt"/>
              </a:rPr>
              <a:t>Example: 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D0AC43F-594C-4C82-804A-FC39CE253C4C}"/>
              </a:ext>
            </a:extLst>
          </p:cNvPr>
          <p:cNvSpPr txBox="1"/>
          <p:nvPr/>
        </p:nvSpPr>
        <p:spPr>
          <a:xfrm>
            <a:off x="8205838" y="4846574"/>
            <a:ext cx="3459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It’s raining. Put on your boot to keep your foot dry.</a:t>
            </a:r>
          </a:p>
        </p:txBody>
      </p:sp>
    </p:spTree>
    <p:extLst>
      <p:ext uri="{BB962C8B-B14F-4D97-AF65-F5344CB8AC3E}">
        <p14:creationId xmlns:p14="http://schemas.microsoft.com/office/powerpoint/2010/main" val="201718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68FD331-D6B3-49DB-A74B-6207DE9FFC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8" t="9370" r="21359" b="24272"/>
          <a:stretch/>
        </p:blipFill>
        <p:spPr>
          <a:xfrm>
            <a:off x="491233" y="1028458"/>
            <a:ext cx="7332955" cy="4940689"/>
          </a:xfrm>
          <a:prstGeom prst="rect">
            <a:avLst/>
          </a:prstGeom>
        </p:spPr>
      </p:pic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EBAADEF3-68E7-4DC6-A54E-8ECB5BC0F597}"/>
              </a:ext>
            </a:extLst>
          </p:cNvPr>
          <p:cNvSpPr/>
          <p:nvPr/>
        </p:nvSpPr>
        <p:spPr>
          <a:xfrm>
            <a:off x="8339105" y="1028458"/>
            <a:ext cx="193237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rgbClr val="1D2A57"/>
                </a:solidFill>
                <a:latin typeface="Arial" panose="020B0604020202020204" pitchFamily="34" charset="0"/>
              </a:rPr>
              <a:t>S</a:t>
            </a:r>
            <a:r>
              <a:rPr lang="en-US" sz="48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hirt</a:t>
            </a:r>
          </a:p>
          <a:p>
            <a:r>
              <a:rPr lang="en-US" sz="2000" b="1" i="1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noun</a:t>
            </a:r>
            <a:r>
              <a:rPr lang="en-US" sz="20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6" name="Hình chữ nhật 5">
            <a:extLst>
              <a:ext uri="{FF2B5EF4-FFF2-40B4-BE49-F238E27FC236}">
                <a16:creationId xmlns:a16="http://schemas.microsoft.com/office/drawing/2014/main" id="{01FAA85E-1D66-483A-B7F4-3CC4E77187A3}"/>
              </a:ext>
            </a:extLst>
          </p:cNvPr>
          <p:cNvSpPr/>
          <p:nvPr/>
        </p:nvSpPr>
        <p:spPr>
          <a:xfrm>
            <a:off x="9961198" y="1237982"/>
            <a:ext cx="9909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r>
              <a:rPr lang="en-US" sz="3200" b="0" i="0" dirty="0" err="1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ʃɝːt</a:t>
            </a:r>
            <a:r>
              <a:rPr lang="en-US" sz="3200" b="0" i="0" dirty="0">
                <a:solidFill>
                  <a:srgbClr val="1D2A57"/>
                </a:solidFill>
                <a:effectLst/>
                <a:latin typeface="Arial" panose="020B0604020202020204" pitchFamily="34" charset="0"/>
              </a:rPr>
              <a:t>/</a:t>
            </a:r>
            <a:endParaRPr lang="en-US" sz="3200" dirty="0"/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6C12110-DDE6-40CF-8C61-11C73537EBDD}"/>
              </a:ext>
            </a:extLst>
          </p:cNvPr>
          <p:cNvSpPr txBox="1"/>
          <p:nvPr/>
        </p:nvSpPr>
        <p:spPr>
          <a:xfrm>
            <a:off x="8034290" y="2361457"/>
            <a:ext cx="225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+mj-lt"/>
              </a:rPr>
              <a:t>Definition: 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FA944B9-8B3F-4503-8ACF-9452B941540A}"/>
              </a:ext>
            </a:extLst>
          </p:cNvPr>
          <p:cNvSpPr txBox="1"/>
          <p:nvPr/>
        </p:nvSpPr>
        <p:spPr>
          <a:xfrm>
            <a:off x="8194089" y="2876359"/>
            <a:ext cx="35451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+mj-lt"/>
              </a:rPr>
              <a:t>A piece of clothing worn on the body, usually has button and collar.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5C3398B-51D1-46CE-AE08-E4C099FEA85D}"/>
              </a:ext>
            </a:extLst>
          </p:cNvPr>
          <p:cNvSpPr txBox="1"/>
          <p:nvPr/>
        </p:nvSpPr>
        <p:spPr>
          <a:xfrm>
            <a:off x="8034290" y="3945259"/>
            <a:ext cx="225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+mj-lt"/>
              </a:rPr>
              <a:t>Example: 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7327AAB-974D-46FE-9F73-D1723431669A}"/>
              </a:ext>
            </a:extLst>
          </p:cNvPr>
          <p:cNvSpPr txBox="1"/>
          <p:nvPr/>
        </p:nvSpPr>
        <p:spPr>
          <a:xfrm>
            <a:off x="8194089" y="4460161"/>
            <a:ext cx="3459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Everyday, I wear my white shirt to school. </a:t>
            </a:r>
          </a:p>
        </p:txBody>
      </p:sp>
    </p:spTree>
    <p:extLst>
      <p:ext uri="{BB962C8B-B14F-4D97-AF65-F5344CB8AC3E}">
        <p14:creationId xmlns:p14="http://schemas.microsoft.com/office/powerpoint/2010/main" val="133315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43" y="2209802"/>
            <a:ext cx="5658118" cy="4202332"/>
          </a:xfrm>
        </p:spPr>
      </p:pic>
      <p:sp>
        <p:nvSpPr>
          <p:cNvPr id="6" name="TextBox 5"/>
          <p:cNvSpPr txBox="1"/>
          <p:nvPr/>
        </p:nvSpPr>
        <p:spPr>
          <a:xfrm>
            <a:off x="3200400" y="457200"/>
            <a:ext cx="5181600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15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Guess</a:t>
            </a:r>
          </a:p>
        </p:txBody>
      </p:sp>
      <p:pic>
        <p:nvPicPr>
          <p:cNvPr id="5" name="Picture 3" descr="CRNRC001">
            <a:extLst>
              <a:ext uri="{FF2B5EF4-FFF2-40B4-BE49-F238E27FC236}">
                <a16:creationId xmlns:a16="http://schemas.microsoft.com/office/drawing/2014/main" id="{63AA7BB0-C68E-428E-AFDD-8BE8E78BD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3518"/>
            <a:ext cx="3225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CRNRC013">
            <a:extLst>
              <a:ext uri="{FF2B5EF4-FFF2-40B4-BE49-F238E27FC236}">
                <a16:creationId xmlns:a16="http://schemas.microsoft.com/office/drawing/2014/main" id="{B8AFCD3D-09B1-458D-822D-822983814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013323"/>
            <a:ext cx="27432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17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ình ảnh 10">
            <a:extLst>
              <a:ext uri="{FF2B5EF4-FFF2-40B4-BE49-F238E27FC236}">
                <a16:creationId xmlns:a16="http://schemas.microsoft.com/office/drawing/2014/main" id="{75EDD91A-C492-47BE-8080-391B91B3A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38" t="24854" r="22015" b="13200"/>
          <a:stretch/>
        </p:blipFill>
        <p:spPr>
          <a:xfrm>
            <a:off x="4146237" y="2593949"/>
            <a:ext cx="4387780" cy="29668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11098" y="4014554"/>
            <a:ext cx="4038600" cy="24003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867400" y="2133600"/>
            <a:ext cx="2743200" cy="3886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94093" y="1807028"/>
            <a:ext cx="2819400" cy="324394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1417260"/>
            <a:ext cx="3505201" cy="323094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48200" y="76200"/>
            <a:ext cx="31786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Boots</a:t>
            </a:r>
          </a:p>
        </p:txBody>
      </p:sp>
      <p:pic>
        <p:nvPicPr>
          <p:cNvPr id="9" name="Picture 3" descr="CRNRC001">
            <a:extLst>
              <a:ext uri="{FF2B5EF4-FFF2-40B4-BE49-F238E27FC236}">
                <a16:creationId xmlns:a16="http://schemas.microsoft.com/office/drawing/2014/main" id="{38DCB8E1-5A69-4D08-AEDC-144F69859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63" y="203993"/>
            <a:ext cx="3225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RNRC013">
            <a:extLst>
              <a:ext uri="{FF2B5EF4-FFF2-40B4-BE49-F238E27FC236}">
                <a16:creationId xmlns:a16="http://schemas.microsoft.com/office/drawing/2014/main" id="{739A0E92-4987-4742-B2ED-889A065AB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013323"/>
            <a:ext cx="2743200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660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LightSeedRightStep">
      <a:dk1>
        <a:srgbClr val="000000"/>
      </a:dk1>
      <a:lt1>
        <a:srgbClr val="FFFFFF"/>
      </a:lt1>
      <a:dk2>
        <a:srgbClr val="412E24"/>
      </a:dk2>
      <a:lt2>
        <a:srgbClr val="E6E8E2"/>
      </a:lt2>
      <a:accent1>
        <a:srgbClr val="A996C6"/>
      </a:accent1>
      <a:accent2>
        <a:srgbClr val="AE7FBA"/>
      </a:accent2>
      <a:accent3>
        <a:srgbClr val="C493BA"/>
      </a:accent3>
      <a:accent4>
        <a:srgbClr val="BA7F94"/>
      </a:accent4>
      <a:accent5>
        <a:srgbClr val="C69996"/>
      </a:accent5>
      <a:accent6>
        <a:srgbClr val="BA9B7F"/>
      </a:accent6>
      <a:hlink>
        <a:srgbClr val="758A53"/>
      </a:hlink>
      <a:folHlink>
        <a:srgbClr val="7F7F7F"/>
      </a:folHlink>
    </a:clrScheme>
    <a:fontScheme name="Savon">
      <a:majorFont>
        <a:latin typeface="Century School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274</Words>
  <Application>Microsoft Office PowerPoint</Application>
  <PresentationFormat>Widescreen</PresentationFormat>
  <Paragraphs>55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.VnArial</vt:lpstr>
      <vt:lpstr>.VnPresent</vt:lpstr>
      <vt:lpstr>Arial</vt:lpstr>
      <vt:lpstr>Century Schoolbook</vt:lpstr>
      <vt:lpstr>Franklin Gothic Book</vt:lpstr>
      <vt:lpstr>Garamond</vt:lpstr>
      <vt:lpstr>Times New Roman</vt:lpstr>
      <vt:lpstr>VNI-Avo</vt:lpstr>
      <vt:lpstr>Webdings</vt:lpstr>
      <vt:lpstr>SavonVTI</vt:lpstr>
      <vt:lpstr>Unit 9:    What ?       are you        wearing?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Shirt</vt:lpstr>
      <vt:lpstr>Skirt</vt:lpstr>
      <vt:lpstr>Scarf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9:    What     are      you          wearing?</dc:title>
  <dc:creator>nhat tan nguyen trran hoang</dc:creator>
  <cp:lastModifiedBy>nhat tan nguyen trran hoang</cp:lastModifiedBy>
  <cp:revision>20</cp:revision>
  <dcterms:created xsi:type="dcterms:W3CDTF">2020-04-03T03:36:20Z</dcterms:created>
  <dcterms:modified xsi:type="dcterms:W3CDTF">2020-05-05T11:58:22Z</dcterms:modified>
</cp:coreProperties>
</file>